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0" r:id="rId2"/>
    <p:sldId id="278" r:id="rId3"/>
    <p:sldId id="266" r:id="rId4"/>
    <p:sldId id="272" r:id="rId5"/>
    <p:sldId id="275" r:id="rId6"/>
    <p:sldId id="274" r:id="rId7"/>
    <p:sldId id="279" r:id="rId8"/>
    <p:sldId id="271" r:id="rId9"/>
    <p:sldId id="277" r:id="rId10"/>
    <p:sldId id="261" r:id="rId11"/>
    <p:sldId id="25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p:cViewPr varScale="1">
        <p:scale>
          <a:sx n="75" d="100"/>
          <a:sy n="75" d="100"/>
        </p:scale>
        <p:origin x="327"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8937F5-7BBC-485C-B6E2-C3BC448C05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C25483B-045B-431A-B11B-733E9603407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26C55A7-4137-4A7D-A77F-193FB825B55D}"/>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5" name="Footer Placeholder 4">
            <a:extLst>
              <a:ext uri="{FF2B5EF4-FFF2-40B4-BE49-F238E27FC236}">
                <a16:creationId xmlns:a16="http://schemas.microsoft.com/office/drawing/2014/main" id="{80AD393D-A9C0-4B13-93E5-203BE8145E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4CFE1DC-3CFF-42EF-9EC3-05C1ABC46A69}"/>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7583599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C23A8-BF05-41C3-8427-91846DF358D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3F01D11-20E1-423A-897C-9BB763CBB5E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8E272DB-DE07-4750-9164-9FD9397B7B3D}"/>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5" name="Footer Placeholder 4">
            <a:extLst>
              <a:ext uri="{FF2B5EF4-FFF2-40B4-BE49-F238E27FC236}">
                <a16:creationId xmlns:a16="http://schemas.microsoft.com/office/drawing/2014/main" id="{7AD40201-98DF-4D11-9A66-D2A1F6096AE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149C32E-55F0-413B-9B20-C861CDFD3261}"/>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2412837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38FF00-3064-49B9-86C9-CBFCCF90890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CA8A496-F391-41FE-91E9-961961C7269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D264989F-9E5C-4D74-B150-7A082092645D}"/>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5" name="Footer Placeholder 4">
            <a:extLst>
              <a:ext uri="{FF2B5EF4-FFF2-40B4-BE49-F238E27FC236}">
                <a16:creationId xmlns:a16="http://schemas.microsoft.com/office/drawing/2014/main" id="{F30CDAE7-1522-48ED-89DF-50C5F99DD48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4ADC206-9336-4EA9-B76A-EEE7DB36E524}"/>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6041689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96389-F7CB-4A20-A303-3054A26E522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834AAF3-25B5-41DC-9C07-811E82A25F2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9DBEF36-3E44-4A61-8F91-6344CA952A09}"/>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37AD08D-ECEA-4CCD-8756-F7DBC037BCA0}"/>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6" name="Footer Placeholder 5">
            <a:extLst>
              <a:ext uri="{FF2B5EF4-FFF2-40B4-BE49-F238E27FC236}">
                <a16:creationId xmlns:a16="http://schemas.microsoft.com/office/drawing/2014/main" id="{DAB61794-6ACE-41F0-B017-25D78CDDE6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9B931E-2A48-4423-9B1F-AA8D7E8D8F37}"/>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58783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DF5160-2FA9-4A6C-AA0E-B2A12330BDD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DF2C6B0-2EEF-416D-89FB-B3D8376EAED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7B64741-4209-4D5D-A9C3-7ECB6C9F84E4}"/>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DCB7BD11-F3E6-4940-A307-B955DD6300C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4E3E9B4D-96EA-4779-B99A-A6E02CC343F9}"/>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D306030-3796-47AA-9A3E-15915E21CC38}"/>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8" name="Footer Placeholder 7">
            <a:extLst>
              <a:ext uri="{FF2B5EF4-FFF2-40B4-BE49-F238E27FC236}">
                <a16:creationId xmlns:a16="http://schemas.microsoft.com/office/drawing/2014/main" id="{46433E85-F110-4994-ABF7-62A9A36A19E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D6B9F83-82EA-4E5F-B0F7-BEB73A1EDFAB}"/>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26023739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6439B-ADD3-41D9-8B6E-E2A7C69BB32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638F0F5-E8B7-485B-92BF-4C8D2908C8B0}"/>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4" name="Footer Placeholder 3">
            <a:extLst>
              <a:ext uri="{FF2B5EF4-FFF2-40B4-BE49-F238E27FC236}">
                <a16:creationId xmlns:a16="http://schemas.microsoft.com/office/drawing/2014/main" id="{6C08C833-5B65-4653-A20A-13A18651CFB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66D8CCA-2CCF-4B52-AFD8-AD388D0A52E7}"/>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22870257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6D6447F-C515-4037-896E-FEEDA166E92A}"/>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3" name="Footer Placeholder 2">
            <a:extLst>
              <a:ext uri="{FF2B5EF4-FFF2-40B4-BE49-F238E27FC236}">
                <a16:creationId xmlns:a16="http://schemas.microsoft.com/office/drawing/2014/main" id="{024D4980-F234-47B3-A5A2-C4C4AFBD1CD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E0E8B48-63BD-42FC-BACD-75DEACB9DC73}"/>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13888182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F82B58-5F22-4781-BB1C-F0C1E11B3CA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396892A-8CF9-45B3-A4B7-CD6151B15C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4190A6AB-86AC-49DF-B2A8-54A95790F48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C1EBCC2-5572-413B-8631-3879C3C32B5A}"/>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6" name="Footer Placeholder 5">
            <a:extLst>
              <a:ext uri="{FF2B5EF4-FFF2-40B4-BE49-F238E27FC236}">
                <a16:creationId xmlns:a16="http://schemas.microsoft.com/office/drawing/2014/main" id="{8B55ACC3-2F73-410E-AF9C-79242FB8CBB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5D21BF6-EB62-4703-A784-4D6FE24CBADE}"/>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27676782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7F358-10E6-44B1-B862-F6A9CEDE4B4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0AB8E18-9B51-4D9E-B721-02A8E4F2063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290AF9C-CC49-4808-8D9C-72886978E5F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FA0B56D6-73FA-4217-B682-C3455C4A1921}"/>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6" name="Footer Placeholder 5">
            <a:extLst>
              <a:ext uri="{FF2B5EF4-FFF2-40B4-BE49-F238E27FC236}">
                <a16:creationId xmlns:a16="http://schemas.microsoft.com/office/drawing/2014/main" id="{D0ED9FD6-686F-47DA-815B-1D607CC5FA8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EF753A0-793C-4B61-8E80-94381C92E572}"/>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7830562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72746E-30E3-4D7C-9A9B-38D4267A387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B384693-7033-4765-AEB2-D98F0DF34F0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AC13B68-C17F-4077-9C5C-B1029C7D3F5B}"/>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5" name="Footer Placeholder 4">
            <a:extLst>
              <a:ext uri="{FF2B5EF4-FFF2-40B4-BE49-F238E27FC236}">
                <a16:creationId xmlns:a16="http://schemas.microsoft.com/office/drawing/2014/main" id="{4298A9B6-B8AB-4766-A2BA-F239D3F476E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1B1930-3EC2-4130-A0D4-7BF426891FE9}"/>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28937775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796448C-9AB7-4E81-8FF6-CD164A5C030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E02F6C8-1623-4C81-921D-FF21483A26C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7D69157-6A0F-46CD-9DDD-BD25FDA25B5E}"/>
              </a:ext>
            </a:extLst>
          </p:cNvPr>
          <p:cNvSpPr>
            <a:spLocks noGrp="1"/>
          </p:cNvSpPr>
          <p:nvPr>
            <p:ph type="dt" sz="half" idx="10"/>
          </p:nvPr>
        </p:nvSpPr>
        <p:spPr/>
        <p:txBody>
          <a:bodyPr/>
          <a:lstStyle/>
          <a:p>
            <a:fld id="{B0A24B07-45F4-436C-8273-C5BFA708B118}" type="datetimeFigureOut">
              <a:rPr lang="en-GB" smtClean="0"/>
              <a:t>09/09/2022</a:t>
            </a:fld>
            <a:endParaRPr lang="en-GB"/>
          </a:p>
        </p:txBody>
      </p:sp>
      <p:sp>
        <p:nvSpPr>
          <p:cNvPr id="5" name="Footer Placeholder 4">
            <a:extLst>
              <a:ext uri="{FF2B5EF4-FFF2-40B4-BE49-F238E27FC236}">
                <a16:creationId xmlns:a16="http://schemas.microsoft.com/office/drawing/2014/main" id="{50070A8B-0377-4B61-AC6D-85C39596A11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B2ABEF3-D3B8-4493-B889-BCD269018C4D}"/>
              </a:ext>
            </a:extLst>
          </p:cNvPr>
          <p:cNvSpPr>
            <a:spLocks noGrp="1"/>
          </p:cNvSpPr>
          <p:nvPr>
            <p:ph type="sldNum" sz="quarter" idx="12"/>
          </p:nvPr>
        </p:nvSpPr>
        <p:spPr/>
        <p:txBody>
          <a:bodyPr/>
          <a:lstStyle/>
          <a:p>
            <a:fld id="{FF63E0AE-B72E-4B92-81CB-891F56CB8D75}" type="slidenum">
              <a:rPr lang="en-GB" smtClean="0"/>
              <a:t>‹#›</a:t>
            </a:fld>
            <a:endParaRPr lang="en-GB"/>
          </a:p>
        </p:txBody>
      </p:sp>
    </p:spTree>
    <p:extLst>
      <p:ext uri="{BB962C8B-B14F-4D97-AF65-F5344CB8AC3E}">
        <p14:creationId xmlns:p14="http://schemas.microsoft.com/office/powerpoint/2010/main" val="7753350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3D783DC-FB8E-4281-A015-3212A18EE7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0E20EFE-7783-4279-AB65-0A3009B46D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AE985E-33EE-4AF2-9228-762BD000CD0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0A24B07-45F4-436C-8273-C5BFA708B118}" type="datetimeFigureOut">
              <a:rPr lang="en-GB" smtClean="0"/>
              <a:t>09/09/2022</a:t>
            </a:fld>
            <a:endParaRPr lang="en-GB"/>
          </a:p>
        </p:txBody>
      </p:sp>
      <p:sp>
        <p:nvSpPr>
          <p:cNvPr id="5" name="Footer Placeholder 4">
            <a:extLst>
              <a:ext uri="{FF2B5EF4-FFF2-40B4-BE49-F238E27FC236}">
                <a16:creationId xmlns:a16="http://schemas.microsoft.com/office/drawing/2014/main" id="{12B297A3-0DB0-4520-8E8F-B34EB723D8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B437146D-E5DA-45A8-A6B7-39712075073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F63E0AE-B72E-4B92-81CB-891F56CB8D75}" type="slidenum">
              <a:rPr lang="en-GB" smtClean="0"/>
              <a:t>‹#›</a:t>
            </a:fld>
            <a:endParaRPr lang="en-GB"/>
          </a:p>
        </p:txBody>
      </p:sp>
    </p:spTree>
    <p:extLst>
      <p:ext uri="{BB962C8B-B14F-4D97-AF65-F5344CB8AC3E}">
        <p14:creationId xmlns:p14="http://schemas.microsoft.com/office/powerpoint/2010/main" val="13061368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73E4C-26AA-4D88-8225-76C0ED96CBE9}"/>
              </a:ext>
            </a:extLst>
          </p:cNvPr>
          <p:cNvSpPr/>
          <p:nvPr/>
        </p:nvSpPr>
        <p:spPr>
          <a:xfrm>
            <a:off x="6271260" y="276063"/>
            <a:ext cx="5524500" cy="6247864"/>
          </a:xfrm>
          <a:prstGeom prst="rect">
            <a:avLst/>
          </a:prstGeom>
        </p:spPr>
        <p:txBody>
          <a:bodyPr wrap="square">
            <a:spAutoFit/>
          </a:bodyPr>
          <a:lstStyle/>
          <a:p>
            <a:r>
              <a:rPr lang="en-GB" sz="4000" dirty="0">
                <a:solidFill>
                  <a:srgbClr val="DCDCDC"/>
                </a:solidFill>
              </a:rPr>
              <a:t>1977: Queen Elizabeth II poses for a silver jubilee portrait in the throne room of Buckingham Palace. More than a million people line the streets of London in celebration, and a chain of beacons is lit across the country.</a:t>
            </a:r>
            <a:endParaRPr lang="en-GB" sz="4000" dirty="0"/>
          </a:p>
        </p:txBody>
      </p:sp>
      <p:pic>
        <p:nvPicPr>
          <p:cNvPr id="12290" name="Picture 2" descr="1977: Queen Elizabeth II poses for a silver jubilee portrait in the throne room of Buckingham Palace. More than a million people line the streets of London in celebration, and a chain of beacons is lit across the country">
            <a:extLst>
              <a:ext uri="{FF2B5EF4-FFF2-40B4-BE49-F238E27FC236}">
                <a16:creationId xmlns:a16="http://schemas.microsoft.com/office/drawing/2014/main" id="{0E12CFCC-1C84-4877-9B46-C79A116F482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10" y="149543"/>
            <a:ext cx="4301490" cy="65239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2888452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73E4C-26AA-4D88-8225-76C0ED96CBE9}"/>
              </a:ext>
            </a:extLst>
          </p:cNvPr>
          <p:cNvSpPr/>
          <p:nvPr/>
        </p:nvSpPr>
        <p:spPr>
          <a:xfrm>
            <a:off x="373380" y="961863"/>
            <a:ext cx="3627120" cy="3785652"/>
          </a:xfrm>
          <a:prstGeom prst="rect">
            <a:avLst/>
          </a:prstGeom>
        </p:spPr>
        <p:txBody>
          <a:bodyPr wrap="square">
            <a:spAutoFit/>
          </a:bodyPr>
          <a:lstStyle/>
          <a:p>
            <a:r>
              <a:rPr lang="en-GB" sz="4000" dirty="0">
                <a:solidFill>
                  <a:srgbClr val="DCDCDC"/>
                </a:solidFill>
              </a:rPr>
              <a:t>2022: The Queen celebrated her Platinum Jubilee – 70 years on the throne!</a:t>
            </a:r>
            <a:endParaRPr lang="en-GB" sz="4000" dirty="0"/>
          </a:p>
        </p:txBody>
      </p:sp>
      <p:pic>
        <p:nvPicPr>
          <p:cNvPr id="24578" name="Picture 2" descr="Platinum Jubilee 2022: How 70 Years of Queen Elizabeth's Reign Will Be  Celebrated | Vogue">
            <a:extLst>
              <a:ext uri="{FF2B5EF4-FFF2-40B4-BE49-F238E27FC236}">
                <a16:creationId xmlns:a16="http://schemas.microsoft.com/office/drawing/2014/main" id="{954E22C4-8506-408C-8E53-2E3B1B180D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00500" y="605790"/>
            <a:ext cx="8035692" cy="5646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842644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29873E4C-26AA-4D88-8225-76C0ED96CBE9}"/>
              </a:ext>
            </a:extLst>
          </p:cNvPr>
          <p:cNvSpPr/>
          <p:nvPr/>
        </p:nvSpPr>
        <p:spPr>
          <a:xfrm>
            <a:off x="8839200" y="548462"/>
            <a:ext cx="3215640" cy="3785652"/>
          </a:xfrm>
          <a:prstGeom prst="rect">
            <a:avLst/>
          </a:prstGeom>
        </p:spPr>
        <p:txBody>
          <a:bodyPr wrap="square">
            <a:spAutoFit/>
          </a:bodyPr>
          <a:lstStyle/>
          <a:p>
            <a:r>
              <a:rPr lang="en-GB" sz="4000" dirty="0">
                <a:solidFill>
                  <a:srgbClr val="DCDCDC"/>
                </a:solidFill>
              </a:rPr>
              <a:t>The Queen had 4 children, 8 grandchildren and 12 great-grandchildren.  </a:t>
            </a:r>
            <a:endParaRPr lang="en-GB" sz="4000" dirty="0"/>
          </a:p>
        </p:txBody>
      </p:sp>
      <p:pic>
        <p:nvPicPr>
          <p:cNvPr id="11272" name="Picture 8" descr="https://i.guim.co.uk/img/media/cd1d633f71639a8685820e3647afa9fc28baa6e9/0_0_3500_2409/master/3500.jpg?width=700&amp;quality=85&amp;auto=format&amp;fit=max&amp;s=e4f90c5dc16b3c452b1411d0597fdc56">
            <a:extLst>
              <a:ext uri="{FF2B5EF4-FFF2-40B4-BE49-F238E27FC236}">
                <a16:creationId xmlns:a16="http://schemas.microsoft.com/office/drawing/2014/main" id="{EEA31243-CD5D-4335-A0FE-0F10B61C15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8610" y="124539"/>
            <a:ext cx="8332470" cy="57375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413773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https://i.guim.co.uk/img/media/48a33b4e0e5f6843e2633b05ffbd77661fffbec0/0_0_3500_2436/master/3500.jpg?width=700&amp;quality=85&amp;auto=format&amp;fit=max&amp;s=46cd50a7469d67298c62bcd6aadb65c2">
            <a:extLst>
              <a:ext uri="{FF2B5EF4-FFF2-40B4-BE49-F238E27FC236}">
                <a16:creationId xmlns:a16="http://schemas.microsoft.com/office/drawing/2014/main" id="{5A64B378-588D-4262-B949-83FAF7242E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54930" y="721043"/>
            <a:ext cx="6667500" cy="4638675"/>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408F932-39C8-41E8-9747-4D2AC7DB9CA9}"/>
              </a:ext>
            </a:extLst>
          </p:cNvPr>
          <p:cNvSpPr/>
          <p:nvPr/>
        </p:nvSpPr>
        <p:spPr>
          <a:xfrm>
            <a:off x="121920" y="239375"/>
            <a:ext cx="4914900" cy="6247864"/>
          </a:xfrm>
          <a:prstGeom prst="rect">
            <a:avLst/>
          </a:prstGeom>
        </p:spPr>
        <p:txBody>
          <a:bodyPr wrap="square">
            <a:spAutoFit/>
          </a:bodyPr>
          <a:lstStyle/>
          <a:p>
            <a:r>
              <a:rPr lang="en-GB" sz="4000" dirty="0">
                <a:solidFill>
                  <a:schemeClr val="bg1"/>
                </a:solidFill>
              </a:rPr>
              <a:t>The Queen made her first Christmas Day speech in 1952. She made 69 Christmas Day messages in her lifetimes and has sent over 50,000 Christmas cards to family, friends and politicians across the world. </a:t>
            </a:r>
          </a:p>
        </p:txBody>
      </p:sp>
    </p:spTree>
    <p:extLst>
      <p:ext uri="{BB962C8B-B14F-4D97-AF65-F5344CB8AC3E}">
        <p14:creationId xmlns:p14="http://schemas.microsoft.com/office/powerpoint/2010/main" val="17875465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descr="https://i.guim.co.uk/img/media/0dd541d717675b130bf836acf98107029b250b5e/0_0_3000_2136/master/3000.jpg?width=700&amp;quality=85&amp;auto=format&amp;fit=max&amp;s=f3b3306aea55f757db18fa8dd528a140">
            <a:extLst>
              <a:ext uri="{FF2B5EF4-FFF2-40B4-BE49-F238E27FC236}">
                <a16:creationId xmlns:a16="http://schemas.microsoft.com/office/drawing/2014/main" id="{7387D20F-027F-4FCD-B724-A08799A078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1929" y="706755"/>
            <a:ext cx="7371739" cy="5244466"/>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6ED82CA-A69A-4F77-82E4-95D0D049DF62}"/>
              </a:ext>
            </a:extLst>
          </p:cNvPr>
          <p:cNvSpPr/>
          <p:nvPr/>
        </p:nvSpPr>
        <p:spPr>
          <a:xfrm>
            <a:off x="7795260" y="241934"/>
            <a:ext cx="4297680" cy="6247864"/>
          </a:xfrm>
          <a:prstGeom prst="rect">
            <a:avLst/>
          </a:prstGeom>
        </p:spPr>
        <p:txBody>
          <a:bodyPr wrap="square">
            <a:spAutoFit/>
          </a:bodyPr>
          <a:lstStyle/>
          <a:p>
            <a:r>
              <a:rPr lang="en-GB" sz="4000" dirty="0">
                <a:solidFill>
                  <a:schemeClr val="bg1"/>
                </a:solidFill>
              </a:rPr>
              <a:t>The Queen knighted hundreds of people and gave thousands of medals to ordinary members of the public. Here she is knighting Sir Captain Tom Moore in 2020.  </a:t>
            </a:r>
          </a:p>
        </p:txBody>
      </p:sp>
    </p:spTree>
    <p:extLst>
      <p:ext uri="{BB962C8B-B14F-4D97-AF65-F5344CB8AC3E}">
        <p14:creationId xmlns:p14="http://schemas.microsoft.com/office/powerpoint/2010/main" val="169181438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54C50E8E-FFD8-4C9C-842C-AC19719B9393}"/>
              </a:ext>
            </a:extLst>
          </p:cNvPr>
          <p:cNvSpPr/>
          <p:nvPr/>
        </p:nvSpPr>
        <p:spPr>
          <a:xfrm>
            <a:off x="289560" y="5344240"/>
            <a:ext cx="11612880" cy="1323439"/>
          </a:xfrm>
          <a:prstGeom prst="rect">
            <a:avLst/>
          </a:prstGeom>
        </p:spPr>
        <p:txBody>
          <a:bodyPr wrap="square">
            <a:spAutoFit/>
          </a:bodyPr>
          <a:lstStyle/>
          <a:p>
            <a:r>
              <a:rPr lang="en-GB" sz="4000" dirty="0">
                <a:solidFill>
                  <a:schemeClr val="bg1"/>
                </a:solidFill>
              </a:rPr>
              <a:t>The Queen never stopped working for the country, but did find time to have a little bit of fun too…</a:t>
            </a:r>
          </a:p>
        </p:txBody>
      </p:sp>
      <p:pic>
        <p:nvPicPr>
          <p:cNvPr id="2" name="videoplayback (5)">
            <a:hlinkClick r:id="" action="ppaction://media"/>
            <a:extLst>
              <a:ext uri="{FF2B5EF4-FFF2-40B4-BE49-F238E27FC236}">
                <a16:creationId xmlns:a16="http://schemas.microsoft.com/office/drawing/2014/main" id="{37B88C97-D123-461C-B8A0-0AB19C21331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592579" y="274141"/>
            <a:ext cx="8854441" cy="4980623"/>
          </a:xfrm>
          <a:prstGeom prst="rect">
            <a:avLst/>
          </a:prstGeom>
        </p:spPr>
      </p:pic>
    </p:spTree>
    <p:extLst>
      <p:ext uri="{BB962C8B-B14F-4D97-AF65-F5344CB8AC3E}">
        <p14:creationId xmlns:p14="http://schemas.microsoft.com/office/powerpoint/2010/main" val="16179508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7772"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https://i.guim.co.uk/img/media/23a2b61832d242525ad3ac98da4c732f44cf367b/0_0_1855_1220/master/1855.jpg?width=700&amp;quality=85&amp;auto=format&amp;fit=max&amp;s=c1582e7a6e2c99b9cdbe753c8b702f5c">
            <a:extLst>
              <a:ext uri="{FF2B5EF4-FFF2-40B4-BE49-F238E27FC236}">
                <a16:creationId xmlns:a16="http://schemas.microsoft.com/office/drawing/2014/main" id="{3C2FB07B-F752-4F82-A82A-66C589D0A2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09084" y="258901"/>
            <a:ext cx="7684770" cy="5049992"/>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52B13F38-ACEB-4B7E-A6F3-B7A67A8C91AE}"/>
              </a:ext>
            </a:extLst>
          </p:cNvPr>
          <p:cNvSpPr/>
          <p:nvPr/>
        </p:nvSpPr>
        <p:spPr>
          <a:xfrm>
            <a:off x="361950" y="258901"/>
            <a:ext cx="3554729" cy="3170099"/>
          </a:xfrm>
          <a:prstGeom prst="rect">
            <a:avLst/>
          </a:prstGeom>
        </p:spPr>
        <p:txBody>
          <a:bodyPr wrap="square">
            <a:spAutoFit/>
          </a:bodyPr>
          <a:lstStyle/>
          <a:p>
            <a:r>
              <a:rPr lang="en-GB" sz="4000" dirty="0">
                <a:solidFill>
                  <a:srgbClr val="DCDCDC"/>
                </a:solidFill>
              </a:rPr>
              <a:t>Queen Elizabeth worked until the very end… always serving her country. </a:t>
            </a:r>
            <a:endParaRPr lang="en-GB" sz="4000" dirty="0"/>
          </a:p>
        </p:txBody>
      </p:sp>
      <p:sp>
        <p:nvSpPr>
          <p:cNvPr id="3" name="Rectangle 2">
            <a:extLst>
              <a:ext uri="{FF2B5EF4-FFF2-40B4-BE49-F238E27FC236}">
                <a16:creationId xmlns:a16="http://schemas.microsoft.com/office/drawing/2014/main" id="{399C3A8F-6AEF-4F8B-98BA-9500249BAD9B}"/>
              </a:ext>
            </a:extLst>
          </p:cNvPr>
          <p:cNvSpPr/>
          <p:nvPr/>
        </p:nvSpPr>
        <p:spPr>
          <a:xfrm>
            <a:off x="171450" y="5391835"/>
            <a:ext cx="11719560" cy="1323439"/>
          </a:xfrm>
          <a:prstGeom prst="rect">
            <a:avLst/>
          </a:prstGeom>
        </p:spPr>
        <p:txBody>
          <a:bodyPr wrap="square">
            <a:spAutoFit/>
          </a:bodyPr>
          <a:lstStyle/>
          <a:p>
            <a:r>
              <a:rPr lang="en-GB" sz="4000" dirty="0">
                <a:solidFill>
                  <a:schemeClr val="bg1"/>
                </a:solidFill>
              </a:rPr>
              <a:t>"I declare before you that my whole life - whether it be long or short - shall be devoted to your service."</a:t>
            </a:r>
          </a:p>
        </p:txBody>
      </p:sp>
    </p:spTree>
    <p:extLst>
      <p:ext uri="{BB962C8B-B14F-4D97-AF65-F5344CB8AC3E}">
        <p14:creationId xmlns:p14="http://schemas.microsoft.com/office/powerpoint/2010/main" val="230084322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90" name="Picture 6" descr="https://i.guim.co.uk/img/media/69093bbd6815b75adb9ec4932773dfeb06911203/0_0_3500_2680/master/3500.jpg?width=700&amp;quality=85&amp;auto=format&amp;fit=max&amp;s=2764e2f1f34f3b0de74ee341cececfe9">
            <a:extLst>
              <a:ext uri="{FF2B5EF4-FFF2-40B4-BE49-F238E27FC236}">
                <a16:creationId xmlns:a16="http://schemas.microsoft.com/office/drawing/2014/main" id="{EF8770F4-1757-4DEB-8223-2333787A316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309" y="228600"/>
            <a:ext cx="7473571" cy="5722620"/>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4E0597F1-F7B9-47E0-BE68-BAE54AE52B8D}"/>
              </a:ext>
            </a:extLst>
          </p:cNvPr>
          <p:cNvSpPr/>
          <p:nvPr/>
        </p:nvSpPr>
        <p:spPr>
          <a:xfrm>
            <a:off x="7760971" y="963275"/>
            <a:ext cx="4236720" cy="4401205"/>
          </a:xfrm>
          <a:prstGeom prst="rect">
            <a:avLst/>
          </a:prstGeom>
        </p:spPr>
        <p:txBody>
          <a:bodyPr wrap="square">
            <a:spAutoFit/>
          </a:bodyPr>
          <a:lstStyle/>
          <a:p>
            <a:r>
              <a:rPr lang="en-GB" sz="4000" dirty="0">
                <a:solidFill>
                  <a:srgbClr val="DCDCDC"/>
                </a:solidFill>
              </a:rPr>
              <a:t>The Queen with Prince Charles, Prince William and Prince George – the four generations in line to be monarch. </a:t>
            </a:r>
            <a:endParaRPr lang="en-GB" sz="4000" dirty="0"/>
          </a:p>
        </p:txBody>
      </p:sp>
    </p:spTree>
    <p:extLst>
      <p:ext uri="{BB962C8B-B14F-4D97-AF65-F5344CB8AC3E}">
        <p14:creationId xmlns:p14="http://schemas.microsoft.com/office/powerpoint/2010/main" val="3689908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King Charles III becomes monarch after death of mother, Queen Elizabeth II  | King Charles | The Guardian">
            <a:extLst>
              <a:ext uri="{FF2B5EF4-FFF2-40B4-BE49-F238E27FC236}">
                <a16:creationId xmlns:a16="http://schemas.microsoft.com/office/drawing/2014/main" id="{220B558E-7587-4BAD-A066-252B0F56F4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 y="434340"/>
            <a:ext cx="7650480" cy="573786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CAF0F278-FE2F-4D2A-BEE4-D0AB76F4B4DB}"/>
              </a:ext>
            </a:extLst>
          </p:cNvPr>
          <p:cNvSpPr/>
          <p:nvPr/>
        </p:nvSpPr>
        <p:spPr>
          <a:xfrm>
            <a:off x="8023860" y="612844"/>
            <a:ext cx="3832860" cy="5632311"/>
          </a:xfrm>
          <a:prstGeom prst="rect">
            <a:avLst/>
          </a:prstGeom>
        </p:spPr>
        <p:txBody>
          <a:bodyPr wrap="square">
            <a:spAutoFit/>
          </a:bodyPr>
          <a:lstStyle/>
          <a:p>
            <a:r>
              <a:rPr lang="en-GB" sz="4000" dirty="0">
                <a:solidFill>
                  <a:schemeClr val="bg1"/>
                </a:solidFill>
              </a:rPr>
              <a:t>On the death of his mother, Queen Elizabeth, Prince Charles became King Charles III, the new monarch of the United Kingdom. </a:t>
            </a:r>
            <a:endParaRPr lang="en-GB" sz="4000" dirty="0"/>
          </a:p>
        </p:txBody>
      </p:sp>
    </p:spTree>
    <p:extLst>
      <p:ext uri="{BB962C8B-B14F-4D97-AF65-F5344CB8AC3E}">
        <p14:creationId xmlns:p14="http://schemas.microsoft.com/office/powerpoint/2010/main" val="36614889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VIDEO-2022-09-08-20-11-08">
            <a:hlinkClick r:id="" action="ppaction://media"/>
            <a:extLst>
              <a:ext uri="{FF2B5EF4-FFF2-40B4-BE49-F238E27FC236}">
                <a16:creationId xmlns:a16="http://schemas.microsoft.com/office/drawing/2014/main" id="{4DBC6D54-F718-4BBB-B236-B1FEC9169F6E}"/>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312420" y="513740"/>
            <a:ext cx="6941094" cy="5830519"/>
          </a:xfrm>
          <a:prstGeom prst="rect">
            <a:avLst/>
          </a:prstGeom>
        </p:spPr>
      </p:pic>
      <p:sp>
        <p:nvSpPr>
          <p:cNvPr id="3" name="Rectangle 2">
            <a:extLst>
              <a:ext uri="{FF2B5EF4-FFF2-40B4-BE49-F238E27FC236}">
                <a16:creationId xmlns:a16="http://schemas.microsoft.com/office/drawing/2014/main" id="{09262DC6-6C77-4C14-9D3F-AAB462F5B3F7}"/>
              </a:ext>
            </a:extLst>
          </p:cNvPr>
          <p:cNvSpPr/>
          <p:nvPr/>
        </p:nvSpPr>
        <p:spPr>
          <a:xfrm>
            <a:off x="7848600" y="1009084"/>
            <a:ext cx="3832860" cy="4401205"/>
          </a:xfrm>
          <a:prstGeom prst="rect">
            <a:avLst/>
          </a:prstGeom>
        </p:spPr>
        <p:txBody>
          <a:bodyPr wrap="square">
            <a:spAutoFit/>
          </a:bodyPr>
          <a:lstStyle/>
          <a:p>
            <a:r>
              <a:rPr lang="en-GB" sz="4000" dirty="0">
                <a:solidFill>
                  <a:schemeClr val="bg1"/>
                </a:solidFill>
              </a:rPr>
              <a:t>But for now we remember and celebrate the life of Queen Elizabeth II, the longest reigning British Monarch.</a:t>
            </a:r>
            <a:endParaRPr lang="en-GB" sz="4000" dirty="0"/>
          </a:p>
        </p:txBody>
      </p:sp>
    </p:spTree>
    <p:extLst>
      <p:ext uri="{BB962C8B-B14F-4D97-AF65-F5344CB8AC3E}">
        <p14:creationId xmlns:p14="http://schemas.microsoft.com/office/powerpoint/2010/main" val="38196923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836"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Equanimity / Queen Elizabeth II by Chris Levine (artist), Rob Munday (holographer) © Jersey Heritage Trust 2004">
            <a:extLst>
              <a:ext uri="{FF2B5EF4-FFF2-40B4-BE49-F238E27FC236}">
                <a16:creationId xmlns:a16="http://schemas.microsoft.com/office/drawing/2014/main" id="{FE496B26-FF6C-40C8-9F1B-4DEB17797E06}"/>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5500" r="19813"/>
          <a:stretch/>
        </p:blipFill>
        <p:spPr bwMode="auto">
          <a:xfrm>
            <a:off x="6566611" y="340667"/>
            <a:ext cx="5625389" cy="58597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47E491B-FD3C-4712-A32E-53FE1598DDC6}"/>
              </a:ext>
            </a:extLst>
          </p:cNvPr>
          <p:cNvSpPr txBox="1"/>
          <p:nvPr/>
        </p:nvSpPr>
        <p:spPr>
          <a:xfrm>
            <a:off x="-182880" y="1447799"/>
            <a:ext cx="7353300" cy="3477875"/>
          </a:xfrm>
          <a:prstGeom prst="rect">
            <a:avLst/>
          </a:prstGeom>
          <a:noFill/>
        </p:spPr>
        <p:txBody>
          <a:bodyPr wrap="square" rtlCol="0">
            <a:spAutoFit/>
          </a:bodyPr>
          <a:lstStyle/>
          <a:p>
            <a:pPr algn="ctr"/>
            <a:r>
              <a:rPr lang="en-GB" sz="7200" dirty="0">
                <a:solidFill>
                  <a:schemeClr val="bg1"/>
                </a:solidFill>
              </a:rPr>
              <a:t>Queen Elizabeth II</a:t>
            </a:r>
          </a:p>
          <a:p>
            <a:pPr algn="ctr"/>
            <a:br>
              <a:rPr lang="en-GB" sz="6000" dirty="0">
                <a:solidFill>
                  <a:schemeClr val="bg1"/>
                </a:solidFill>
              </a:rPr>
            </a:br>
            <a:r>
              <a:rPr lang="en-GB" sz="4400" dirty="0">
                <a:solidFill>
                  <a:schemeClr val="bg1"/>
                </a:solidFill>
              </a:rPr>
              <a:t>21</a:t>
            </a:r>
            <a:r>
              <a:rPr lang="en-GB" sz="4400" baseline="30000" dirty="0">
                <a:solidFill>
                  <a:schemeClr val="bg1"/>
                </a:solidFill>
              </a:rPr>
              <a:t>st</a:t>
            </a:r>
            <a:r>
              <a:rPr lang="en-GB" sz="4400" dirty="0">
                <a:solidFill>
                  <a:schemeClr val="bg1"/>
                </a:solidFill>
              </a:rPr>
              <a:t> April 1926 – </a:t>
            </a:r>
            <a:br>
              <a:rPr lang="en-GB" sz="4400" dirty="0">
                <a:solidFill>
                  <a:schemeClr val="bg1"/>
                </a:solidFill>
              </a:rPr>
            </a:br>
            <a:r>
              <a:rPr lang="en-GB" sz="4400" dirty="0">
                <a:solidFill>
                  <a:schemeClr val="bg1"/>
                </a:solidFill>
              </a:rPr>
              <a:t>8</a:t>
            </a:r>
            <a:r>
              <a:rPr lang="en-GB" sz="4400" baseline="30000" dirty="0">
                <a:solidFill>
                  <a:schemeClr val="bg1"/>
                </a:solidFill>
              </a:rPr>
              <a:t>th</a:t>
            </a:r>
            <a:r>
              <a:rPr lang="en-GB" sz="4400" dirty="0">
                <a:solidFill>
                  <a:schemeClr val="bg1"/>
                </a:solidFill>
              </a:rPr>
              <a:t> September 2022</a:t>
            </a:r>
            <a:endParaRPr lang="en-GB" sz="6000" dirty="0">
              <a:solidFill>
                <a:schemeClr val="bg1"/>
              </a:solidFill>
            </a:endParaRPr>
          </a:p>
        </p:txBody>
      </p:sp>
    </p:spTree>
    <p:extLst>
      <p:ext uri="{BB962C8B-B14F-4D97-AF65-F5344CB8AC3E}">
        <p14:creationId xmlns:p14="http://schemas.microsoft.com/office/powerpoint/2010/main" val="284120110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93</TotalTime>
  <Words>273</Words>
  <Application>Microsoft Office PowerPoint</Application>
  <PresentationFormat>Widescreen</PresentationFormat>
  <Paragraphs>13</Paragraphs>
  <Slides>11</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Josh Newham</dc:creator>
  <cp:lastModifiedBy>Josh Newham</cp:lastModifiedBy>
  <cp:revision>11</cp:revision>
  <dcterms:created xsi:type="dcterms:W3CDTF">2022-09-08T19:23:19Z</dcterms:created>
  <dcterms:modified xsi:type="dcterms:W3CDTF">2022-09-09T13:57:41Z</dcterms:modified>
</cp:coreProperties>
</file>